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1309350" cx="20104100"/>
  <p:notesSz cx="20104100" cy="1130935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113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jAD/lwzWwFjEqcDIxG0A0HY2Ex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1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cb70fbda3_0_4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7cb70fbda3_0_4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f83a075ca_4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7f83a075ca_4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cb70fbda3_0_7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37cb70fbda3_0_7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0c7bc213_1_2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0c7bc213_1_2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950c7bc213_1_2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50c7bc213_1_3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50c7bc213_1_3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950c7bc213_1_3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cb70fbda3_0_10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7cb70fbda3_0_10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b9eec7303_1_4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b9eec7303_1_4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9b9eec7303_1_4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acbb01354_0_2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4acbb01354_0_2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b9eec7303_1_2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b9eec7303_1_2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9b9eec7303_1_2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50c7bc213_1_1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50c7bc213_1_1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950c7bc213_1_1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b9eec7303_1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b9eec7303_1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9b9eec7303_1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cb70fbda3_0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7cb70fbda3_0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cb70fbda3_0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37cb70fbda3_0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55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/>
          <p:nvPr/>
        </p:nvSpPr>
        <p:spPr>
          <a:xfrm>
            <a:off x="5092767" y="7368222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5092767" y="6322551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5138402" y="6401309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2" type="body"/>
          </p:nvPr>
        </p:nvSpPr>
        <p:spPr>
          <a:xfrm>
            <a:off x="4718050" y="5246439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3" type="body"/>
          </p:nvPr>
        </p:nvSpPr>
        <p:spPr>
          <a:xfrm>
            <a:off x="5092767" y="7676832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667" y="8484983"/>
            <a:ext cx="6220794" cy="20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0952" y="1028267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Google Shape;31;p13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32" name="Google Shape;32;p1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3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59" name="Google Shape;59;p1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" name="Google Shape;60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104100" cy="737825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67" name="Google Shape;67;p15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6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" name="Google Shape;71;p15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2196"/>
            <a:ext cx="20104100" cy="75205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78" name="Google Shape;78;p1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" name="Google Shape;7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2" name="Google Shape;82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4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89" name="Google Shape;89;p17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" name="Google Shape;9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" name="Google Shape;93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2225"/>
            <a:ext cx="20112123" cy="75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8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00" name="Google Shape;100;p18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" name="Google Shape;10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" name="Google Shape;104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11" Type="http://schemas.openxmlformats.org/officeDocument/2006/relationships/image" Target="../media/image22.png"/><Relationship Id="rId10" Type="http://schemas.openxmlformats.org/officeDocument/2006/relationships/image" Target="../media/image31.png"/><Relationship Id="rId12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>
            <p:ph idx="1" type="body"/>
          </p:nvPr>
        </p:nvSpPr>
        <p:spPr>
          <a:xfrm>
            <a:off x="4841446" y="5359056"/>
            <a:ext cx="11045400" cy="3601800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lt1"/>
                </a:solidFill>
              </a:rPr>
              <a:t>CellSay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Integrantes: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Harry Ruiz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Joel Matamala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Bruno   Zamorano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Josue Choque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Fernando Arèvalo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Asignatura: Capstone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800">
                <a:solidFill>
                  <a:schemeClr val="lt1"/>
                </a:solidFill>
              </a:rPr>
              <a:t>Sección: 006D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1" name="Google Shape;111;p1" title="—Pngtree—white circle background_60445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525" y="4860300"/>
            <a:ext cx="4872900" cy="48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3275" y="4173750"/>
            <a:ext cx="5297399" cy="52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cb70fbda3_0_43"/>
          <p:cNvSpPr txBox="1"/>
          <p:nvPr>
            <p:ph idx="1" type="body"/>
          </p:nvPr>
        </p:nvSpPr>
        <p:spPr>
          <a:xfrm>
            <a:off x="63175" y="1042150"/>
            <a:ext cx="481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400">
                <a:solidFill>
                  <a:schemeClr val="lt1"/>
                </a:solidFill>
              </a:rPr>
              <a:t>Roles y colabordores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94" name="Google Shape;194;g37cb70fbda3_0_43"/>
          <p:cNvSpPr txBox="1"/>
          <p:nvPr>
            <p:ph idx="2" type="body"/>
          </p:nvPr>
        </p:nvSpPr>
        <p:spPr>
          <a:xfrm>
            <a:off x="118625" y="2015700"/>
            <a:ext cx="17126400" cy="7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6894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>
              <a:solidFill>
                <a:srgbClr val="333333"/>
              </a:solidFill>
            </a:endParaRPr>
          </a:p>
        </p:txBody>
      </p:sp>
      <p:grpSp>
        <p:nvGrpSpPr>
          <p:cNvPr id="195" name="Google Shape;195;g37cb70fbda3_0_43"/>
          <p:cNvGrpSpPr/>
          <p:nvPr/>
        </p:nvGrpSpPr>
        <p:grpSpPr>
          <a:xfrm>
            <a:off x="1539022" y="5545035"/>
            <a:ext cx="13099204" cy="1472160"/>
            <a:chOff x="1593000" y="2322568"/>
            <a:chExt cx="5957975" cy="669590"/>
          </a:xfrm>
        </p:grpSpPr>
        <p:sp>
          <p:nvSpPr>
            <p:cNvPr id="196" name="Google Shape;196;g37cb70fbda3_0_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37cb70fbda3_0_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37cb70fbda3_0_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37cb70fbda3_0_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lt1"/>
                  </a:solidFill>
                </a:rPr>
                <a:t>Desarrolladores</a:t>
              </a:r>
              <a:endParaRPr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00" name="Google Shape;200;g37cb70fbda3_0_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57063" rotWithShape="0" algn="bl" dir="2700000" dist="62825">
                <a:srgbClr val="000000">
                  <a:alpha val="17000"/>
                </a:srgbClr>
              </a:outerShdw>
            </a:effectLst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37cb70fbda3_0_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5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g37cb70fbda3_0_43"/>
            <p:cNvSpPr/>
            <p:nvPr/>
          </p:nvSpPr>
          <p:spPr>
            <a:xfrm>
              <a:off x="4429627" y="2349858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Harry Ruiz </a:t>
              </a:r>
              <a:endParaRPr>
                <a:solidFill>
                  <a:schemeClr val="dk1"/>
                </a:solidFill>
              </a:endParaRPr>
            </a:p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Joel matamala </a:t>
              </a:r>
              <a:endParaRPr>
                <a:solidFill>
                  <a:schemeClr val="dk1"/>
                </a:solidFill>
              </a:endParaRPr>
            </a:p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Fernando Arevalo</a:t>
              </a:r>
              <a:endParaRPr>
                <a:solidFill>
                  <a:schemeClr val="dk1"/>
                </a:solidFill>
              </a:endParaRPr>
            </a:p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Bruno Zamorano</a:t>
              </a:r>
              <a:endParaRPr>
                <a:solidFill>
                  <a:schemeClr val="dk1"/>
                </a:solidFill>
              </a:endParaRPr>
            </a:p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Josue choque</a:t>
              </a:r>
              <a:endParaRPr sz="1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" name="Google Shape;203;g37cb70fbda3_0_43"/>
          <p:cNvGrpSpPr/>
          <p:nvPr/>
        </p:nvGrpSpPr>
        <p:grpSpPr>
          <a:xfrm>
            <a:off x="1539022" y="4104685"/>
            <a:ext cx="13099204" cy="1414799"/>
            <a:chOff x="1593000" y="2322568"/>
            <a:chExt cx="5957975" cy="643500"/>
          </a:xfrm>
        </p:grpSpPr>
        <p:sp>
          <p:nvSpPr>
            <p:cNvPr id="204" name="Google Shape;204;g37cb70fbda3_0_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37cb70fbda3_0_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37cb70fbda3_0_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37cb70fbda3_0_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lt1"/>
                  </a:solidFill>
                </a:rPr>
                <a:t>Scrum Master</a:t>
              </a:r>
              <a:endParaRPr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08" name="Google Shape;208;g37cb70fbda3_0_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57063" rotWithShape="0" algn="bl" dir="2700000" dist="62825">
                <a:srgbClr val="000000">
                  <a:alpha val="17000"/>
                </a:srgbClr>
              </a:outerShdw>
            </a:effectLst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37cb70fbda3_0_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5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g37cb70fbda3_0_43"/>
            <p:cNvSpPr/>
            <p:nvPr/>
          </p:nvSpPr>
          <p:spPr>
            <a:xfrm>
              <a:off x="5808310" y="2323166"/>
              <a:ext cx="1276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Harry Ruiz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g37cb70fbda3_0_43"/>
          <p:cNvGrpSpPr/>
          <p:nvPr/>
        </p:nvGrpSpPr>
        <p:grpSpPr>
          <a:xfrm>
            <a:off x="1539022" y="2664315"/>
            <a:ext cx="13099204" cy="1414821"/>
            <a:chOff x="1593000" y="2322568"/>
            <a:chExt cx="5957975" cy="643510"/>
          </a:xfrm>
        </p:grpSpPr>
        <p:sp>
          <p:nvSpPr>
            <p:cNvPr id="212" name="Google Shape;212;g37cb70fbda3_0_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37cb70fbda3_0_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37cb70fbda3_0_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37cb70fbda3_0_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lt1"/>
                  </a:solidFill>
                </a:rPr>
                <a:t>Product Owner</a:t>
              </a:r>
              <a:endParaRPr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6" name="Google Shape;216;g37cb70fbda3_0_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57063" rotWithShape="0" algn="bl" dir="2700000" dist="62825">
                <a:srgbClr val="000000">
                  <a:alpha val="17000"/>
                </a:srgbClr>
              </a:outerShdw>
            </a:effectLst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37cb70fbda3_0_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5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g37cb70fbda3_0_43"/>
            <p:cNvSpPr/>
            <p:nvPr/>
          </p:nvSpPr>
          <p:spPr>
            <a:xfrm>
              <a:off x="5787399" y="2323778"/>
              <a:ext cx="1020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Aldo Martinez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g37cb70fbda3_0_43"/>
          <p:cNvGrpSpPr/>
          <p:nvPr/>
        </p:nvGrpSpPr>
        <p:grpSpPr>
          <a:xfrm>
            <a:off x="1539022" y="6959835"/>
            <a:ext cx="13099204" cy="1414799"/>
            <a:chOff x="1593000" y="2322568"/>
            <a:chExt cx="5957975" cy="643500"/>
          </a:xfrm>
        </p:grpSpPr>
        <p:sp>
          <p:nvSpPr>
            <p:cNvPr id="220" name="Google Shape;220;g37cb70fbda3_0_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37cb70fbda3_0_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37cb70fbda3_0_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37cb70fbda3_0_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lt1"/>
                  </a:solidFill>
                </a:rPr>
                <a:t>Desarrollador Front-End</a:t>
              </a:r>
              <a:endParaRPr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4" name="Google Shape;224;g37cb70fbda3_0_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57063" rotWithShape="0" algn="bl" dir="2700000" dist="62825">
                <a:srgbClr val="000000">
                  <a:alpha val="17000"/>
                </a:srgbClr>
              </a:outerShdw>
            </a:effectLst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37cb70fbda3_0_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5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5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g37cb70fbda3_0_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1000" lIns="201000" spcFirstLastPara="1" rIns="201000" wrap="square" tIns="201000">
              <a:noAutofit/>
            </a:bodyPr>
            <a:lstStyle/>
            <a:p>
              <a:pPr indent="0" lvl="0" marL="10033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chemeClr val="dk1"/>
                  </a:solidFill>
                </a:rPr>
                <a:t>Josue choque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f83a075ca_4_0"/>
          <p:cNvSpPr txBox="1"/>
          <p:nvPr>
            <p:ph idx="1" type="body"/>
          </p:nvPr>
        </p:nvSpPr>
        <p:spPr>
          <a:xfrm>
            <a:off x="180000" y="1057501"/>
            <a:ext cx="491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4200">
                <a:solidFill>
                  <a:schemeClr val="lt1"/>
                </a:solidFill>
              </a:rPr>
              <a:t>Dónde</a:t>
            </a:r>
            <a:r>
              <a:rPr lang="es-ES" sz="4200">
                <a:solidFill>
                  <a:schemeClr val="lt1"/>
                </a:solidFill>
              </a:rPr>
              <a:t> estamos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232" name="Google Shape;232;g37f83a075c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50" y="2285700"/>
            <a:ext cx="2507700" cy="44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7f83a075c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50" y="6695275"/>
            <a:ext cx="2507700" cy="351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7f83a075ca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900" y="2285700"/>
            <a:ext cx="3257550" cy="6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7f83a075ca_4_0"/>
          <p:cNvSpPr txBox="1"/>
          <p:nvPr/>
        </p:nvSpPr>
        <p:spPr>
          <a:xfrm>
            <a:off x="10873775" y="2971225"/>
            <a:ext cx="8928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dk1"/>
                </a:solidFill>
              </a:rPr>
              <a:t>El proyecto tiene un </a:t>
            </a:r>
            <a:r>
              <a:rPr b="1" lang="es-ES" sz="2700">
                <a:solidFill>
                  <a:schemeClr val="dk1"/>
                </a:solidFill>
              </a:rPr>
              <a:t>avance sólido (~60%)</a:t>
            </a:r>
            <a:r>
              <a:rPr lang="es-ES" sz="2700">
                <a:solidFill>
                  <a:schemeClr val="dk1"/>
                </a:solidFill>
              </a:rPr>
              <a:t> en su alcance actual, pero se encuentra en un estado de </a:t>
            </a:r>
            <a:r>
              <a:rPr b="1" lang="es-ES" sz="2700">
                <a:solidFill>
                  <a:schemeClr val="dk1"/>
                </a:solidFill>
              </a:rPr>
              <a:t>retraso de 7 días</a:t>
            </a:r>
            <a:r>
              <a:rPr lang="es-ES" sz="2700">
                <a:solidFill>
                  <a:schemeClr val="dk1"/>
                </a:solidFill>
              </a:rPr>
              <a:t> respecto al calendario de Sprints planificado, con 4 tareas clave en progreso que deben cerrarse urgentemente. El avance que presentamos ahora es muy favorable ya que el grupo no se ha podido organizar pero gracias a una </a:t>
            </a:r>
            <a:r>
              <a:rPr lang="es-ES" sz="2700">
                <a:solidFill>
                  <a:schemeClr val="dk1"/>
                </a:solidFill>
              </a:rPr>
              <a:t>retroalimentación</a:t>
            </a:r>
            <a:r>
              <a:rPr lang="es-ES" sz="2700">
                <a:solidFill>
                  <a:schemeClr val="dk1"/>
                </a:solidFill>
              </a:rPr>
              <a:t> hemos </a:t>
            </a:r>
            <a:r>
              <a:rPr lang="es-ES" sz="2700">
                <a:solidFill>
                  <a:schemeClr val="dk1"/>
                </a:solidFill>
              </a:rPr>
              <a:t>logrado</a:t>
            </a:r>
            <a:r>
              <a:rPr lang="es-ES" sz="2700">
                <a:solidFill>
                  <a:schemeClr val="dk1"/>
                </a:solidFill>
              </a:rPr>
              <a:t> avanzar el proyecto desde un 20% al 60% en las </a:t>
            </a:r>
            <a:r>
              <a:rPr lang="es-ES" sz="2700">
                <a:solidFill>
                  <a:schemeClr val="dk1"/>
                </a:solidFill>
              </a:rPr>
              <a:t>últimas</a:t>
            </a:r>
            <a:r>
              <a:rPr lang="es-ES" sz="2700">
                <a:solidFill>
                  <a:schemeClr val="dk1"/>
                </a:solidFill>
              </a:rPr>
              <a:t> 2 semanas</a:t>
            </a:r>
            <a:endParaRPr sz="3000"/>
          </a:p>
        </p:txBody>
      </p:sp>
      <p:pic>
        <p:nvPicPr>
          <p:cNvPr id="236" name="Google Shape;236;g37f83a075ca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663" y="2692401"/>
            <a:ext cx="324802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cb70fbda3_0_75"/>
          <p:cNvSpPr txBox="1"/>
          <p:nvPr>
            <p:ph idx="1" type="body"/>
          </p:nvPr>
        </p:nvSpPr>
        <p:spPr>
          <a:xfrm>
            <a:off x="76450" y="987350"/>
            <a:ext cx="497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3200">
                <a:solidFill>
                  <a:schemeClr val="lt1"/>
                </a:solidFill>
              </a:rPr>
              <a:t>Demo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242" name="Google Shape;242;g37cb70fbda3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450" y="1286475"/>
            <a:ext cx="4209700" cy="93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7cb70fbda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6250" y="1356900"/>
            <a:ext cx="4209700" cy="931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50c7bc213_1_24"/>
          <p:cNvSpPr/>
          <p:nvPr/>
        </p:nvSpPr>
        <p:spPr>
          <a:xfrm>
            <a:off x="3871300" y="3904025"/>
            <a:ext cx="12361500" cy="3501300"/>
          </a:xfrm>
          <a:prstGeom prst="rect">
            <a:avLst/>
          </a:prstGeom>
          <a:solidFill>
            <a:srgbClr val="317DE2"/>
          </a:solidFill>
          <a:ln cap="flat" cmpd="sng" w="381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950c7bc213_1_24"/>
          <p:cNvSpPr txBox="1"/>
          <p:nvPr/>
        </p:nvSpPr>
        <p:spPr>
          <a:xfrm>
            <a:off x="6279700" y="4572000"/>
            <a:ext cx="7117200" cy="1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Conclusión</a:t>
            </a:r>
            <a:endParaRPr sz="1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950c7bc213_1_24"/>
          <p:cNvSpPr/>
          <p:nvPr/>
        </p:nvSpPr>
        <p:spPr>
          <a:xfrm>
            <a:off x="0" y="493150"/>
            <a:ext cx="8662800" cy="180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50c7bc213_1_32"/>
          <p:cNvSpPr txBox="1"/>
          <p:nvPr>
            <p:ph idx="1" type="body"/>
          </p:nvPr>
        </p:nvSpPr>
        <p:spPr>
          <a:xfrm>
            <a:off x="372290" y="1000111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</a:rPr>
              <a:t>Menciones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8" name="Google Shape;258;g3950c7bc213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3518649"/>
            <a:ext cx="11732823" cy="57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950c7bc213_1_32"/>
          <p:cNvSpPr txBox="1"/>
          <p:nvPr/>
        </p:nvSpPr>
        <p:spPr>
          <a:xfrm>
            <a:off x="372300" y="2235950"/>
            <a:ext cx="1773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Calibri"/>
                <a:ea typeface="Calibri"/>
                <a:cs typeface="Calibri"/>
                <a:sym typeface="Calibri"/>
              </a:rPr>
              <a:t>Roflow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950c7bc213_1_32"/>
          <p:cNvSpPr txBox="1"/>
          <p:nvPr/>
        </p:nvSpPr>
        <p:spPr>
          <a:xfrm>
            <a:off x="12179450" y="3713775"/>
            <a:ext cx="7000200" cy="5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El proyecto tiene un gran avances en las 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últimas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 semanas cabe 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dado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 que los entrenamientos 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 bien controlados ahora y los datasets 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desarrollándose.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cb70fbda3_0_101"/>
          <p:cNvSpPr txBox="1"/>
          <p:nvPr>
            <p:ph idx="1" type="body"/>
          </p:nvPr>
        </p:nvSpPr>
        <p:spPr>
          <a:xfrm>
            <a:off x="5034621" y="6325031"/>
            <a:ext cx="11045400" cy="1256100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3600">
                <a:solidFill>
                  <a:schemeClr val="lt1"/>
                </a:solidFill>
              </a:rPr>
              <a:t>Muchas Gracias por su atención!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-2086175" y="1012425"/>
            <a:ext cx="746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>
                <a:solidFill>
                  <a:schemeClr val="lt1"/>
                </a:solidFill>
              </a:rPr>
              <a:t>Índice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"/>
          <p:cNvSpPr txBox="1"/>
          <p:nvPr>
            <p:ph idx="2" type="body"/>
          </p:nvPr>
        </p:nvSpPr>
        <p:spPr>
          <a:xfrm>
            <a:off x="1693875" y="2237500"/>
            <a:ext cx="15335100" cy="8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Contexto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Introducción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Ecosistema Tecnológico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Metodología de trabajo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Problemas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Oportunidad de mejora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Demo( video )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ES" sz="2700">
                <a:solidFill>
                  <a:schemeClr val="dk1"/>
                </a:solidFill>
                <a:highlight>
                  <a:schemeClr val="lt1"/>
                </a:highlight>
              </a:rPr>
              <a:t>Conclusiones y Próximos Pasos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b9eec7303_1_45"/>
          <p:cNvSpPr txBox="1"/>
          <p:nvPr>
            <p:ph idx="1" type="body"/>
          </p:nvPr>
        </p:nvSpPr>
        <p:spPr>
          <a:xfrm>
            <a:off x="680740" y="1046286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</a:rPr>
              <a:t>Contexto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g39b9eec7303_1_45"/>
          <p:cNvSpPr txBox="1"/>
          <p:nvPr>
            <p:ph idx="2" type="body"/>
          </p:nvPr>
        </p:nvSpPr>
        <p:spPr>
          <a:xfrm>
            <a:off x="574675" y="2911475"/>
            <a:ext cx="43434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Magnitud del Problema</a:t>
            </a:r>
            <a:endParaRPr sz="2400"/>
          </a:p>
        </p:txBody>
      </p:sp>
      <p:sp>
        <p:nvSpPr>
          <p:cNvPr id="126" name="Google Shape;126;g39b9eec7303_1_45"/>
          <p:cNvSpPr txBox="1"/>
          <p:nvPr/>
        </p:nvSpPr>
        <p:spPr>
          <a:xfrm>
            <a:off x="574675" y="3407050"/>
            <a:ext cx="1671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/>
              <a:t>La discapacidad visual afecta a millones de personas en el mundo, limitando su capacidad para navegar entornos urbanos de forma independiente y segura. Dependencia de ayudas tradicionales (bastones, perros guía) o de terceros.</a:t>
            </a:r>
            <a:endParaRPr sz="2100"/>
          </a:p>
        </p:txBody>
      </p:sp>
      <p:pic>
        <p:nvPicPr>
          <p:cNvPr id="127" name="Google Shape;127;g39b9eec7303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">
            <a:off x="1033822" y="6859592"/>
            <a:ext cx="5495159" cy="199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9b9eec7303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225" y="4461025"/>
            <a:ext cx="13530980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9b9eec7303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025" y="6113338"/>
            <a:ext cx="10725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acbb01354_0_20"/>
          <p:cNvSpPr txBox="1"/>
          <p:nvPr>
            <p:ph idx="1" type="body"/>
          </p:nvPr>
        </p:nvSpPr>
        <p:spPr>
          <a:xfrm>
            <a:off x="-600050" y="982700"/>
            <a:ext cx="661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>
                <a:solidFill>
                  <a:schemeClr val="lt1"/>
                </a:solidFill>
              </a:rPr>
              <a:t>Introducción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g34acbb01354_0_20"/>
          <p:cNvSpPr txBox="1"/>
          <p:nvPr>
            <p:ph idx="2" type="body"/>
          </p:nvPr>
        </p:nvSpPr>
        <p:spPr>
          <a:xfrm>
            <a:off x="2465050" y="2366500"/>
            <a:ext cx="151740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6896" lvl="0" marL="31457" marR="82283" rtl="0" algn="ctr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</a:rPr>
              <a:t>Solución Propuesta: </a:t>
            </a:r>
            <a:r>
              <a:rPr lang="es-ES" sz="1900">
                <a:solidFill>
                  <a:schemeClr val="dk1"/>
                </a:solidFill>
              </a:rPr>
              <a:t>Frente a las cifras que evidencian la alta prevalencia de discapacidad visual en Chile y las limitaciones en la movilidad urbana, surge </a:t>
            </a:r>
            <a:r>
              <a:rPr b="1" lang="es-ES" sz="1900">
                <a:solidFill>
                  <a:schemeClr val="dk1"/>
                </a:solidFill>
              </a:rPr>
              <a:t>CellSay</a:t>
            </a:r>
            <a:r>
              <a:rPr lang="es-ES" sz="1900">
                <a:solidFill>
                  <a:schemeClr val="dk1"/>
                </a:solidFill>
              </a:rPr>
              <a:t>, un proyecto que busca </a:t>
            </a:r>
            <a:r>
              <a:rPr b="1" lang="es-ES" sz="1900">
                <a:solidFill>
                  <a:schemeClr val="dk1"/>
                </a:solidFill>
              </a:rPr>
              <a:t>mejorar la autonomía y seguridad de las personas con discapacidad visual</a:t>
            </a:r>
            <a:r>
              <a:rPr lang="es-ES" sz="1900">
                <a:solidFill>
                  <a:schemeClr val="dk1"/>
                </a:solidFill>
              </a:rPr>
              <a:t> mediante el uso de </a:t>
            </a:r>
            <a:r>
              <a:rPr b="1" lang="es-ES" sz="1900">
                <a:solidFill>
                  <a:schemeClr val="dk1"/>
                </a:solidFill>
              </a:rPr>
              <a:t>tecnologías inteligentes accesibles</a:t>
            </a:r>
            <a:r>
              <a:rPr lang="es-ES" sz="1900">
                <a:solidFill>
                  <a:schemeClr val="dk1"/>
                </a:solidFill>
              </a:rPr>
              <a:t>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La propuesta consiste en desarrollar un </a:t>
            </a:r>
            <a:r>
              <a:rPr b="1" lang="es-ES" sz="1800">
                <a:solidFill>
                  <a:schemeClr val="dk1"/>
                </a:solidFill>
              </a:rPr>
              <a:t>asistente móvil basado en inteligencia artificial y visión por computadora</a:t>
            </a:r>
            <a:r>
              <a:rPr lang="es-ES" sz="1800">
                <a:solidFill>
                  <a:schemeClr val="dk1"/>
                </a:solidFill>
              </a:rPr>
              <a:t>, capaz de </a:t>
            </a:r>
            <a:r>
              <a:rPr b="1" lang="es-ES" sz="1800">
                <a:solidFill>
                  <a:schemeClr val="dk1"/>
                </a:solidFill>
              </a:rPr>
              <a:t>detectar obstáculos y señales urbanas en tiempo real</a:t>
            </a:r>
            <a:r>
              <a:rPr lang="es-ES" sz="1800">
                <a:solidFill>
                  <a:schemeClr val="dk1"/>
                </a:solidFill>
              </a:rPr>
              <a:t>, entregando </a:t>
            </a:r>
            <a:r>
              <a:rPr b="1" lang="es-ES" sz="1800">
                <a:solidFill>
                  <a:schemeClr val="dk1"/>
                </a:solidFill>
              </a:rPr>
              <a:t>alertas auditivas</a:t>
            </a:r>
            <a:r>
              <a:rPr lang="es-ES" sz="1800">
                <a:solidFill>
                  <a:schemeClr val="dk1"/>
                </a:solidFill>
              </a:rPr>
              <a:t> al usuario.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Con ello, </a:t>
            </a:r>
            <a:r>
              <a:rPr i="1" lang="es-ES" sz="1800">
                <a:solidFill>
                  <a:schemeClr val="dk1"/>
                </a:solidFill>
              </a:rPr>
              <a:t>CellSay</a:t>
            </a:r>
            <a:r>
              <a:rPr lang="es-ES" sz="1800">
                <a:solidFill>
                  <a:schemeClr val="dk1"/>
                </a:solidFill>
              </a:rPr>
              <a:t> pretende aportar a una </a:t>
            </a:r>
            <a:r>
              <a:rPr b="1" lang="es-ES" sz="1800">
                <a:solidFill>
                  <a:schemeClr val="dk1"/>
                </a:solidFill>
              </a:rPr>
              <a:t>mayor inclusión social y tecnológica</a:t>
            </a:r>
            <a:r>
              <a:rPr lang="es-ES" sz="1800">
                <a:solidFill>
                  <a:schemeClr val="dk1"/>
                </a:solidFill>
              </a:rPr>
              <a:t>, alineándose con los </a:t>
            </a:r>
            <a:r>
              <a:rPr b="1" lang="es-ES" sz="1800">
                <a:solidFill>
                  <a:schemeClr val="dk1"/>
                </a:solidFill>
              </a:rPr>
              <a:t>Objetivos de Desarrollo Sostenible</a:t>
            </a:r>
            <a:r>
              <a:rPr lang="es-ES" sz="1800">
                <a:solidFill>
                  <a:schemeClr val="dk1"/>
                </a:solidFill>
              </a:rPr>
              <a:t>, que promueven la innovación y la accesibilidad en las ciudades.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6" name="Google Shape;136;g34acbb01354_0_20"/>
          <p:cNvPicPr preferRelativeResize="0"/>
          <p:nvPr/>
        </p:nvPicPr>
        <p:blipFill rotWithShape="1">
          <a:blip r:embed="rId3">
            <a:alphaModFix/>
          </a:blip>
          <a:srcRect b="7330" l="24831" r="38442" t="1834"/>
          <a:stretch/>
        </p:blipFill>
        <p:spPr>
          <a:xfrm>
            <a:off x="8805775" y="5909325"/>
            <a:ext cx="2492550" cy="41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b9eec7303_1_27"/>
          <p:cNvSpPr txBox="1"/>
          <p:nvPr>
            <p:ph idx="1" type="body"/>
          </p:nvPr>
        </p:nvSpPr>
        <p:spPr>
          <a:xfrm>
            <a:off x="83575" y="1117850"/>
            <a:ext cx="60972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</a:rPr>
              <a:t>Ecosistema </a:t>
            </a:r>
            <a:r>
              <a:rPr lang="es-ES" sz="3200">
                <a:solidFill>
                  <a:schemeClr val="lt1"/>
                </a:solidFill>
              </a:rPr>
              <a:t>Tecnológico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3" name="Google Shape;143;g39b9eec7303_1_27"/>
          <p:cNvSpPr txBox="1"/>
          <p:nvPr/>
        </p:nvSpPr>
        <p:spPr>
          <a:xfrm>
            <a:off x="83575" y="4202875"/>
            <a:ext cx="497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44" name="Google Shape;144;g39b9eec7303_1_27" title="mano-sosteniendo-telefono-inteligente-pantalla-blanc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775" y="7016425"/>
            <a:ext cx="2686949" cy="33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9b9eec7303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0901" y="7810650"/>
            <a:ext cx="1044675" cy="10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b9eec7303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6524" y="4572000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9b9eec7303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83724" y="60031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9b9eec7303_1_27" title="62b22391038aad4d3ed7ca37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10843" y="8991237"/>
            <a:ext cx="1425755" cy="1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9b9eec7303_1_27" title="pngwing.co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4200" y="4940353"/>
            <a:ext cx="1904847" cy="14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9b9eec7303_1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6849" y="6859950"/>
            <a:ext cx="40957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9b9eec7303_1_27" title="Trell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1642" y="9047430"/>
            <a:ext cx="1316250" cy="13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9b9eec7303_1_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650" y="2253588"/>
            <a:ext cx="19230802" cy="2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9b9eec7303_1_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015524" y="78185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50c7bc213_1_13"/>
          <p:cNvSpPr txBox="1"/>
          <p:nvPr>
            <p:ph idx="1" type="body"/>
          </p:nvPr>
        </p:nvSpPr>
        <p:spPr>
          <a:xfrm>
            <a:off x="418490" y="993961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</a:rPr>
              <a:t>Arquitectura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0" name="Google Shape;160;g3950c7bc213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50" y="2982300"/>
            <a:ext cx="10609125" cy="7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b9eec7303_1_6"/>
          <p:cNvSpPr txBox="1"/>
          <p:nvPr>
            <p:ph idx="1" type="body"/>
          </p:nvPr>
        </p:nvSpPr>
        <p:spPr>
          <a:xfrm>
            <a:off x="131400" y="825425"/>
            <a:ext cx="4878900" cy="11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solidFill>
                  <a:schemeClr val="lt1"/>
                </a:solidFill>
              </a:rPr>
              <a:t>Metodología</a:t>
            </a:r>
            <a:r>
              <a:rPr lang="es-ES" sz="3700">
                <a:solidFill>
                  <a:schemeClr val="lt1"/>
                </a:solidFill>
              </a:rPr>
              <a:t> del proyecto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167" name="Google Shape;167;g39b9eec7303_1_6"/>
          <p:cNvSpPr txBox="1"/>
          <p:nvPr>
            <p:ph idx="2" type="body"/>
          </p:nvPr>
        </p:nvSpPr>
        <p:spPr>
          <a:xfrm>
            <a:off x="131400" y="2600575"/>
            <a:ext cx="4343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Metodologia: Agil(Scrum)</a:t>
            </a:r>
            <a:endParaRPr/>
          </a:p>
        </p:txBody>
      </p:sp>
      <p:sp>
        <p:nvSpPr>
          <p:cNvPr id="168" name="Google Shape;168;g39b9eec7303_1_6"/>
          <p:cNvSpPr txBox="1"/>
          <p:nvPr/>
        </p:nvSpPr>
        <p:spPr>
          <a:xfrm>
            <a:off x="385450" y="3718775"/>
            <a:ext cx="4715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Total de sprint: 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Duración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por sprint: 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Historias de usuario abordadas: 13 / 18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9b9eec7303_1_6"/>
          <p:cNvSpPr txBox="1"/>
          <p:nvPr/>
        </p:nvSpPr>
        <p:spPr>
          <a:xfrm>
            <a:off x="385450" y="4940075"/>
            <a:ext cx="57936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Fases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críticas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Sprint 1-2:Configuración en Flutter y TensorFlow; primer prototipo funcional creado.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Sprint 3:Integración de voz; comandos por voz y alertas básicas.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Sprint 4: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Sincronización visión–audio; respuestas auditivas en tiempo real.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Sprint 5: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Optimización final, pruebas y documentación del MVP.	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39b9eec7303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675" y="1536900"/>
            <a:ext cx="13477875" cy="6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cb70fbda3_0_8"/>
          <p:cNvSpPr txBox="1"/>
          <p:nvPr>
            <p:ph idx="1" type="body"/>
          </p:nvPr>
        </p:nvSpPr>
        <p:spPr>
          <a:xfrm>
            <a:off x="0" y="936100"/>
            <a:ext cx="492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3300">
                <a:solidFill>
                  <a:schemeClr val="lt1"/>
                </a:solidFill>
              </a:rPr>
              <a:t>Backlog: deciciones y prioridades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76" name="Google Shape;176;g37cb70fbda3_0_8"/>
          <p:cNvSpPr txBox="1"/>
          <p:nvPr>
            <p:ph idx="2" type="body"/>
          </p:nvPr>
        </p:nvSpPr>
        <p:spPr>
          <a:xfrm>
            <a:off x="796075" y="2279800"/>
            <a:ext cx="17126400" cy="75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6896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>
              <a:solidFill>
                <a:srgbClr val="333333"/>
              </a:solidFill>
            </a:endParaRPr>
          </a:p>
        </p:txBody>
      </p:sp>
      <p:pic>
        <p:nvPicPr>
          <p:cNvPr id="177" name="Google Shape;177;g37cb70fbda3_0_8" title="mano-sosteniendo-telefono-inteligente-pantalla-blanc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3175" y="6706700"/>
            <a:ext cx="3694701" cy="46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7cb70fbda3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4587" y="7546750"/>
            <a:ext cx="2131876" cy="21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7cb70fbda3_0_8"/>
          <p:cNvSpPr txBox="1"/>
          <p:nvPr/>
        </p:nvSpPr>
        <p:spPr>
          <a:xfrm>
            <a:off x="556950" y="2451700"/>
            <a:ext cx="71040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 Backlog V1.0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En la versión inicial del backlog, el proyecto contemplaba 18 historias de usuario, lo que representaba una proyección muy amplia y un riesgo de incumplimiento de plazos debido a la alta carga técnica y de integración entre módulos de visión y voz.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g37cb70fbda3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900" y="4719424"/>
            <a:ext cx="2794675" cy="4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7cb70fbda3_0_8"/>
          <p:cNvSpPr txBox="1"/>
          <p:nvPr/>
        </p:nvSpPr>
        <p:spPr>
          <a:xfrm>
            <a:off x="10012525" y="1951900"/>
            <a:ext cx="93513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s-ES" sz="2200">
                <a:latin typeface="Calibri"/>
                <a:ea typeface="Calibri"/>
                <a:cs typeface="Calibri"/>
                <a:sym typeface="Calibri"/>
              </a:rPr>
              <a:t> backlog V2.0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Durante el Sprint 3, el equipo decidió reducir el alcance a 13 historias, eliminando aquellas no esenciales para el núcleo funcional de CellSay, principalmente las relacionadas con navegación, transporte y mapas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Must Have:</a:t>
            </a:r>
            <a:r>
              <a:rPr lang="es-ES" sz="2000">
                <a:solidFill>
                  <a:schemeClr val="dk1"/>
                </a:solidFill>
              </a:rPr>
              <a:t> Núcleo de detección e interacción por voz.</a:t>
            </a:r>
            <a:br>
              <a:rPr lang="es-E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Should Have:</a:t>
            </a:r>
            <a:r>
              <a:rPr lang="es-ES" sz="2000">
                <a:solidFill>
                  <a:schemeClr val="dk1"/>
                </a:solidFill>
              </a:rPr>
              <a:t> Alertas, ajustes visuales y reconocimiento de dinero.</a:t>
            </a:r>
            <a:br>
              <a:rPr lang="es-E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Could Have:</a:t>
            </a:r>
            <a:r>
              <a:rPr lang="es-ES" sz="2000">
                <a:solidFill>
                  <a:schemeClr val="dk1"/>
                </a:solidFill>
              </a:rPr>
              <a:t> Funciones complementarias como clima.</a:t>
            </a:r>
            <a:br>
              <a:rPr lang="es-E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Won’t Have:</a:t>
            </a:r>
            <a:r>
              <a:rPr lang="es-ES" sz="2000">
                <a:solidFill>
                  <a:schemeClr val="dk1"/>
                </a:solidFill>
              </a:rPr>
              <a:t> Navegación y transporte (pospuestas).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cb70fbda3_0_33"/>
          <p:cNvSpPr txBox="1"/>
          <p:nvPr>
            <p:ph idx="1" type="body"/>
          </p:nvPr>
        </p:nvSpPr>
        <p:spPr>
          <a:xfrm>
            <a:off x="68200" y="896325"/>
            <a:ext cx="486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3700">
                <a:solidFill>
                  <a:schemeClr val="lt1"/>
                </a:solidFill>
              </a:rPr>
              <a:t>Decisiones claves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187" name="Google Shape;187;g37cb70fbda3_0_33"/>
          <p:cNvSpPr txBox="1"/>
          <p:nvPr>
            <p:ph idx="2" type="body"/>
          </p:nvPr>
        </p:nvSpPr>
        <p:spPr>
          <a:xfrm>
            <a:off x="4227925" y="2919075"/>
            <a:ext cx="13655100" cy="4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chemeClr val="dk1"/>
                </a:solidFill>
              </a:rPr>
              <a:t>Reestructuración del alcance: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</a:rPr>
              <a:t>Durante el </a:t>
            </a:r>
            <a:r>
              <a:rPr i="1" lang="es-ES" sz="1900">
                <a:solidFill>
                  <a:schemeClr val="dk1"/>
                </a:solidFill>
              </a:rPr>
              <a:t>Sprint 3</a:t>
            </a:r>
            <a:r>
              <a:rPr lang="es-ES" sz="1900">
                <a:solidFill>
                  <a:schemeClr val="dk1"/>
                </a:solidFill>
              </a:rPr>
              <a:t>, se redujo el backlog de 18 a 13 historias de usuario para concentrar esfuerzos en el núcleo funcional (detección, voz y alertas).</a:t>
            </a:r>
            <a:endParaRPr b="1" sz="3200">
              <a:solidFill>
                <a:schemeClr val="dk1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lang="es-ES" sz="1900">
                <a:solidFill>
                  <a:srgbClr val="333333"/>
                </a:solidFill>
              </a:rPr>
              <a:t>Objetivo:</a:t>
            </a:r>
            <a:endParaRPr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lang="es-ES" sz="1900">
                <a:solidFill>
                  <a:srgbClr val="333333"/>
                </a:solidFill>
              </a:rPr>
              <a:t>La </a:t>
            </a:r>
            <a:r>
              <a:rPr lang="es-ES" sz="1900">
                <a:solidFill>
                  <a:srgbClr val="333333"/>
                </a:solidFill>
              </a:rPr>
              <a:t>aplicación</a:t>
            </a:r>
            <a:r>
              <a:rPr lang="es-ES" sz="1900">
                <a:solidFill>
                  <a:srgbClr val="333333"/>
                </a:solidFill>
              </a:rPr>
              <a:t> reconoce </a:t>
            </a:r>
            <a:r>
              <a:rPr lang="es-ES" sz="1900">
                <a:solidFill>
                  <a:srgbClr val="333333"/>
                </a:solidFill>
              </a:rPr>
              <a:t>obstáculos</a:t>
            </a:r>
            <a:r>
              <a:rPr lang="es-ES" sz="1900">
                <a:solidFill>
                  <a:srgbClr val="333333"/>
                </a:solidFill>
              </a:rPr>
              <a:t> como peatones postes escaleras, </a:t>
            </a:r>
            <a:r>
              <a:rPr lang="es-ES" sz="1900">
                <a:solidFill>
                  <a:srgbClr val="333333"/>
                </a:solidFill>
              </a:rPr>
              <a:t>límites</a:t>
            </a:r>
            <a:r>
              <a:rPr lang="es-ES" sz="1900">
                <a:solidFill>
                  <a:srgbClr val="333333"/>
                </a:solidFill>
              </a:rPr>
              <a:t> de acera, reconoce </a:t>
            </a:r>
            <a:r>
              <a:rPr lang="es-ES" sz="1900">
                <a:solidFill>
                  <a:srgbClr val="333333"/>
                </a:solidFill>
              </a:rPr>
              <a:t>utilidades</a:t>
            </a:r>
            <a:r>
              <a:rPr lang="es-ES" sz="1900">
                <a:solidFill>
                  <a:srgbClr val="333333"/>
                </a:solidFill>
              </a:rPr>
              <a:t> viales como </a:t>
            </a:r>
            <a:r>
              <a:rPr lang="es-ES" sz="1900">
                <a:solidFill>
                  <a:srgbClr val="333333"/>
                </a:solidFill>
              </a:rPr>
              <a:t>semáforo</a:t>
            </a:r>
            <a:r>
              <a:rPr lang="es-ES" sz="1900">
                <a:solidFill>
                  <a:srgbClr val="333333"/>
                </a:solidFill>
              </a:rPr>
              <a:t>, paso peatonal, lee </a:t>
            </a:r>
            <a:r>
              <a:rPr lang="es-ES" sz="1900">
                <a:solidFill>
                  <a:srgbClr val="333333"/>
                </a:solidFill>
              </a:rPr>
              <a:t>información</a:t>
            </a:r>
            <a:r>
              <a:rPr lang="es-ES" sz="1900">
                <a:solidFill>
                  <a:srgbClr val="333333"/>
                </a:solidFill>
              </a:rPr>
              <a:t>, reconoce billetes</a:t>
            </a:r>
            <a:endParaRPr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b="1" lang="es-ES" sz="1900">
                <a:solidFill>
                  <a:srgbClr val="333333"/>
                </a:solidFill>
              </a:rPr>
              <a:t>Acciones claves:</a:t>
            </a:r>
            <a:endParaRPr b="1"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lang="es-ES" sz="1900">
                <a:solidFill>
                  <a:srgbClr val="333333"/>
                </a:solidFill>
              </a:rPr>
              <a:t>Solicitar al profesor guia </a:t>
            </a:r>
            <a:r>
              <a:rPr lang="es-ES" sz="1900">
                <a:solidFill>
                  <a:srgbClr val="333333"/>
                </a:solidFill>
              </a:rPr>
              <a:t>retroalimentación</a:t>
            </a:r>
            <a:r>
              <a:rPr lang="es-ES" sz="1900">
                <a:solidFill>
                  <a:srgbClr val="333333"/>
                </a:solidFill>
              </a:rPr>
              <a:t> de los avances</a:t>
            </a:r>
            <a:endParaRPr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lang="es-ES" sz="1900">
                <a:solidFill>
                  <a:srgbClr val="333333"/>
                </a:solidFill>
              </a:rPr>
              <a:t>Investigaciones durante todos los sprint para desarrollar el proyecto </a:t>
            </a:r>
            <a:endParaRPr sz="1900">
              <a:solidFill>
                <a:srgbClr val="333333"/>
              </a:solidFill>
            </a:endParaRPr>
          </a:p>
          <a:p>
            <a:pPr indent="0" lvl="0" marL="31456" marR="82283" rtl="0" algn="l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SzPts val="1400"/>
              <a:buNone/>
            </a:pPr>
            <a:r>
              <a:rPr lang="es-ES" sz="1900">
                <a:solidFill>
                  <a:srgbClr val="333333"/>
                </a:solidFill>
              </a:rPr>
              <a:t>Aclarar roles, tiempos, reuniones, objetivos, estado actual, </a:t>
            </a:r>
            <a:r>
              <a:rPr lang="es-ES" sz="1900">
                <a:solidFill>
                  <a:srgbClr val="333333"/>
                </a:solidFill>
              </a:rPr>
              <a:t>asignación</a:t>
            </a:r>
            <a:r>
              <a:rPr lang="es-ES" sz="1900">
                <a:solidFill>
                  <a:srgbClr val="333333"/>
                </a:solidFill>
              </a:rPr>
              <a:t> de tareas dentro del equipo</a:t>
            </a:r>
            <a:endParaRPr sz="1900">
              <a:solidFill>
                <a:srgbClr val="333333"/>
              </a:solidFill>
            </a:endParaRPr>
          </a:p>
        </p:txBody>
      </p:sp>
      <p:pic>
        <p:nvPicPr>
          <p:cNvPr id="188" name="Google Shape;188;g37cb70fbda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25" y="2517600"/>
            <a:ext cx="3630075" cy="24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0x010100B5B75D4D117AD34992BEA64BC812A0C3</vt:lpwstr>
  </property>
  <property fmtid="{D5CDD505-2E9C-101B-9397-08002B2CF9AE}" pid="6" name="MediaServiceImageTags">
    <vt:lpwstr/>
  </property>
</Properties>
</file>